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74" r:id="rId15"/>
    <p:sldId id="276" r:id="rId16"/>
    <p:sldId id="277" r:id="rId17"/>
    <p:sldId id="278" r:id="rId18"/>
    <p:sldId id="281" r:id="rId19"/>
    <p:sldId id="279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mi" initials="N" lastIdx="31" clrIdx="0">
    <p:extLst>
      <p:ext uri="{19B8F6BF-5375-455C-9EA6-DF929625EA0E}">
        <p15:presenceInfo xmlns:p15="http://schemas.microsoft.com/office/powerpoint/2012/main" userId="Noemi" providerId="None"/>
      </p:ext>
    </p:extLst>
  </p:cmAuthor>
  <p:cmAuthor id="2" name="EDITH KADAR" initials="EK" lastIdx="31" clrIdx="1">
    <p:extLst>
      <p:ext uri="{19B8F6BF-5375-455C-9EA6-DF929625EA0E}">
        <p15:presenceInfo xmlns:p15="http://schemas.microsoft.com/office/powerpoint/2012/main" userId="EDITH KAD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9587" autoAdjust="0"/>
  </p:normalViewPr>
  <p:slideViewPr>
    <p:cSldViewPr snapToGrid="0">
      <p:cViewPr varScale="1">
        <p:scale>
          <a:sx n="79" d="100"/>
          <a:sy n="79" d="100"/>
        </p:scale>
        <p:origin x="15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1159-999E-4BAA-9ACA-80772DFD4955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F759-181D-4C54-9B5E-4142908112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81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59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48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2a5a567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2a5a567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997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hu-HU" u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228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52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969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59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34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36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57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95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hu-HU" b="0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2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35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79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7F759-181D-4C54-9B5E-41429081121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54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3A8FE9-3E24-4135-A45B-422FC12B5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C70318C-871E-47A0-A311-943EC4576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72DCA2-C123-464F-960A-CA72B166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BC8533-9338-4A2B-91B2-6F3136F3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80CD42-98F9-4262-B176-AE9EC25C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55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8F98FD-910B-422A-AC57-EAC70756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71B5769-655C-4442-BFB2-3DDF24C07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FCE882-7888-4F27-B3D4-83A47D10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4082A6-9DE4-4023-8FCD-D36C2E94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BBBF6B-FD66-4523-A6A9-1C254B22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9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8B378E-3D42-4F11-A8E7-FCB29B898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C9C77E6-8DA4-4D76-99A9-C6EE8C7CF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5E0C4A-7BA0-476D-A369-7EAE8CFD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2854D7-34C9-418F-8EA5-141EFDA4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F23F4A-2E5A-4B51-82CE-9BCB62D7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36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16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842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41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85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38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81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52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860191-F425-4396-82B4-FEE24C30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7D6388-39B8-41E1-8BAE-1C162A682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6E8F3B-E29A-44D1-B938-E1F95A85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3736FC-69C3-4143-82F1-7275FDFB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63A83E-5E79-4FF1-BEA1-FA9E4119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195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41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5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CA1E62-E985-4D7A-AA8F-45918B0B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48EF4A-7DB0-4589-A006-FE628D94D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A003A2B-6C25-468E-A37E-686188F1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488390-8008-4E2F-A780-20750080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74F3A1-DCE5-4A5F-B2B3-7611FB8B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6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F6246B-6B6E-42B0-89E7-4AB0F7BA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0EA029-CF9D-4CD0-A65B-2D44F7A4F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633353B-3C8F-44A3-88B5-B8DF4CD98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6D2DCE-4AA6-4208-9AE0-FF190716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32CC4A-9793-4BDB-A9E1-2775337F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AD0A1A-C127-442B-8397-33C95387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59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8C4762-2821-4107-81C0-5FF78814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5B3615-4B74-4DB6-AC0E-E9CA1DB4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B17482D-25AB-44AE-9C51-B4D997E05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4580DAC-4803-422F-B673-B18426EFF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B0B4E79-7C73-4013-AEBA-3F174668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2541340-7A69-4454-BEE7-CE45AB84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88CF636-283D-4E41-B830-C155200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8CEBA07-1392-4FA6-AF30-57A91C06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17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B45F41-E87C-4214-A979-63FA6590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30A65A9-E23F-4FA2-A5CB-519D9335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BE3916D-AA53-4AEB-8D0C-D5320974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53BAD6-4571-45A0-ACD9-C9145E64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29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3C33231-669D-4572-9F8B-1DFA5AF8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B5EA439-B04F-4A6B-9BD1-6B6A7846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8A4BFB3-85E3-4394-9352-F8BC806A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35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B44FF3-3C33-4C22-A462-12F1278B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71097A-493B-4945-9B3E-398A85C3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E051725-7B09-421E-9497-48582200C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75217B-E341-4C6D-9C55-E5A66111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8D8F40E-24F3-40E8-9B1B-A73F552A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2279325-8686-4288-8EDD-FA0D4D6D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22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3FE555-F55B-4AC3-B844-F4E855E7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2248394-CA21-4F6C-BDC1-ECA45205F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4E85658-742D-4364-BD23-3AF69BE64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8BB8B36-1F18-4915-BB35-6A57D4F1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EEE1A1-37D6-4804-859C-785CDC7A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B791E9-4E6F-4D9B-BE0C-D667A493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06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4CDFC0F-3CAB-4428-B4B6-4F9F9245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4C6D79-2AD2-4EF8-A5BC-9C5D9F92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69E8F4-B358-4C10-8762-3FBDB000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B6E0-6ABC-48AC-846D-09CE8E2EEC62}" type="datetimeFigureOut">
              <a:rPr lang="hu-HU" smtClean="0"/>
              <a:t>2021. 05. 26.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3F4277-4F68-41CF-8D10-B35666F3A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D8124B-9163-4C74-B3F7-286523E5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EF3C-DA37-4FB8-8908-1B4F7A7D0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4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3748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uentu.com/blog/english/wp-content/uploads/sites/4/2020/06/how-to-introduce-yourself-in-english-6.jpg" TargetMode="External"/><Relationship Id="rId2" Type="http://schemas.openxmlformats.org/officeDocument/2006/relationships/hyperlink" Target="http://hunlang.lett.ubbcluj.ro/data/tankonyv/Magyar_nyelv_es_irodalom_VIIosztaly_web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cocleanmk.co.uk/news/benefits-of-dry-cleaning-suits" TargetMode="External"/><Relationship Id="rId4" Type="http://schemas.openxmlformats.org/officeDocument/2006/relationships/hyperlink" Target="https://images.crazygames.com/trollfacequest.png?auto=format,compress&amp;q=75&amp;cs=strip&amp;ch=DPR&amp;w=1200&amp;h=630&amp;fit=cro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EA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415600" y="2191417"/>
            <a:ext cx="11360800" cy="247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br>
              <a:rPr lang="hu-HU" dirty="0"/>
            </a:br>
            <a:r>
              <a:rPr lang="hu-HU" sz="3600" dirty="0"/>
              <a:t>A nyelvi megformálás lehetőségei az egyszerű mondatban II.</a:t>
            </a:r>
            <a:br>
              <a:rPr lang="hu-HU" sz="3600" dirty="0"/>
            </a:br>
            <a:r>
              <a:rPr lang="hu-HU" sz="3200" dirty="0"/>
              <a:t>VIII.osztály</a:t>
            </a:r>
            <a:br>
              <a:rPr lang="hu-HU" dirty="0"/>
            </a:br>
            <a:r>
              <a:rPr lang="hu-HU" sz="3600" dirty="0"/>
              <a:t>(folytatás)</a:t>
            </a:r>
            <a:br>
              <a:rPr lang="hu-HU" sz="3600" dirty="0"/>
            </a:br>
            <a:br>
              <a:rPr lang="hu-HU" dirty="0"/>
            </a:br>
            <a:r>
              <a:rPr lang="hu-HU" sz="2400" dirty="0"/>
              <a:t>Prof. Csiki Noémi</a:t>
            </a:r>
            <a:br>
              <a:rPr lang="hu-HU" sz="2400" dirty="0"/>
            </a:br>
            <a:r>
              <a:rPr lang="ro-RO" sz="2400" dirty="0"/>
              <a:t>Școala Gimnazială ,,Kiss Gergely</a:t>
            </a:r>
            <a:r>
              <a:rPr lang="en-US" sz="2400" dirty="0"/>
              <a:t>” P</a:t>
            </a:r>
            <a:r>
              <a:rPr lang="ro-RO" sz="2400" dirty="0"/>
              <a:t>ă</a:t>
            </a:r>
            <a:r>
              <a:rPr lang="en-US" sz="2400" dirty="0"/>
              <a:t>s</a:t>
            </a:r>
            <a:r>
              <a:rPr lang="ro-RO" sz="2400" dirty="0"/>
              <a:t>ă</a:t>
            </a:r>
            <a:r>
              <a:rPr lang="en-US" sz="2400" dirty="0" err="1"/>
              <a:t>reni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5024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20">
            <a:extLst>
              <a:ext uri="{FF2B5EF4-FFF2-40B4-BE49-F238E27FC236}">
                <a16:creationId xmlns:a16="http://schemas.microsoft.com/office/drawing/2014/main" id="{4F9F216A-92CA-4B4E-BB18-7EA00FE955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374" y="924975"/>
            <a:ext cx="4344425" cy="28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4E1A89B-4A62-4C5C-8D9B-937C762BE2EE}"/>
              </a:ext>
            </a:extLst>
          </p:cNvPr>
          <p:cNvSpPr txBox="1"/>
          <p:nvPr/>
        </p:nvSpPr>
        <p:spPr>
          <a:xfrm>
            <a:off x="2119766" y="4075732"/>
            <a:ext cx="820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Ezen a képen épp bemutatom az új fiút Gábornak.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A46A10C-148E-4FF7-9B7D-59000200ECAF}"/>
              </a:ext>
            </a:extLst>
          </p:cNvPr>
          <p:cNvSpPr txBox="1"/>
          <p:nvPr/>
        </p:nvSpPr>
        <p:spPr>
          <a:xfrm>
            <a:off x="2695090" y="4764507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Gábor a főnök.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99B8FCE-564D-43CD-B199-2DD30AC14878}"/>
              </a:ext>
            </a:extLst>
          </p:cNvPr>
          <p:cNvSpPr txBox="1"/>
          <p:nvPr/>
        </p:nvSpPr>
        <p:spPr>
          <a:xfrm>
            <a:off x="3823374" y="302302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1C5447F-F3C3-42CE-9D2B-280D0F2D6FCD}"/>
              </a:ext>
            </a:extLst>
          </p:cNvPr>
          <p:cNvSpPr txBox="1"/>
          <p:nvPr/>
        </p:nvSpPr>
        <p:spPr>
          <a:xfrm>
            <a:off x="205143" y="1755531"/>
            <a:ext cx="3534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FŐNÖK / A SZEMÜVEGES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C135607-6ACE-47F7-8FF9-C05445360E13}"/>
              </a:ext>
            </a:extLst>
          </p:cNvPr>
          <p:cNvSpPr txBox="1"/>
          <p:nvPr/>
        </p:nvSpPr>
        <p:spPr>
          <a:xfrm>
            <a:off x="1693374" y="5287727"/>
            <a:ext cx="940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azonosítja a képen látható egyik szereplőt a pozícióval, amit betölt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40A9A95-BD60-4AAB-B9BC-17200637B38C}"/>
              </a:ext>
            </a:extLst>
          </p:cNvPr>
          <p:cNvSpPr txBox="1"/>
          <p:nvPr/>
        </p:nvSpPr>
        <p:spPr>
          <a:xfrm>
            <a:off x="2695090" y="5863516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Gábor a szemüveges.</a:t>
            </a:r>
          </a:p>
        </p:txBody>
      </p:sp>
      <p:sp>
        <p:nvSpPr>
          <p:cNvPr id="9" name="Nyíl: szalag, balra mutató 8">
            <a:extLst>
              <a:ext uri="{FF2B5EF4-FFF2-40B4-BE49-F238E27FC236}">
                <a16:creationId xmlns:a16="http://schemas.microsoft.com/office/drawing/2014/main" id="{CC4FCB13-20F4-4A69-8735-53CF604BBD24}"/>
              </a:ext>
            </a:extLst>
          </p:cNvPr>
          <p:cNvSpPr/>
          <p:nvPr/>
        </p:nvSpPr>
        <p:spPr>
          <a:xfrm>
            <a:off x="4934576" y="463310"/>
            <a:ext cx="316524" cy="6617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Nyíl: szalag, felfelé mutató 9">
            <a:extLst>
              <a:ext uri="{FF2B5EF4-FFF2-40B4-BE49-F238E27FC236}">
                <a16:creationId xmlns:a16="http://schemas.microsoft.com/office/drawing/2014/main" id="{08AEE184-867B-459B-8C2E-C7835707F20B}"/>
              </a:ext>
            </a:extLst>
          </p:cNvPr>
          <p:cNvSpPr/>
          <p:nvPr/>
        </p:nvSpPr>
        <p:spPr>
          <a:xfrm>
            <a:off x="2177121" y="2206641"/>
            <a:ext cx="2004646" cy="404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E150AC8-C96C-47B7-82C4-99268DFADB26}"/>
              </a:ext>
            </a:extLst>
          </p:cNvPr>
          <p:cNvSpPr txBox="1"/>
          <p:nvPr/>
        </p:nvSpPr>
        <p:spPr>
          <a:xfrm>
            <a:off x="6959477" y="4711991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Gábor = a főnök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6382C99-1A42-48F0-8C09-0746386ADAAE}"/>
              </a:ext>
            </a:extLst>
          </p:cNvPr>
          <p:cNvSpPr txBox="1"/>
          <p:nvPr/>
        </p:nvSpPr>
        <p:spPr>
          <a:xfrm>
            <a:off x="6959477" y="5838513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Gábor = a szemüveges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EEC810D-15B4-4A18-AAF5-9EBEA30E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695" y="1290653"/>
            <a:ext cx="881891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/>
        </p:nvSpPr>
        <p:spPr>
          <a:xfrm>
            <a:off x="993576" y="4355093"/>
            <a:ext cx="6965600" cy="1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4533" dirty="0"/>
              <a:t>Gábor szemüveget visel.</a:t>
            </a:r>
            <a:endParaRPr sz="4533" dirty="0"/>
          </a:p>
        </p:txBody>
      </p:sp>
      <p:sp>
        <p:nvSpPr>
          <p:cNvPr id="177" name="Google Shape;177;p28"/>
          <p:cNvSpPr txBox="1"/>
          <p:nvPr/>
        </p:nvSpPr>
        <p:spPr>
          <a:xfrm>
            <a:off x="1043613" y="2463276"/>
            <a:ext cx="5730000" cy="1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u-HU" sz="4533" dirty="0"/>
              <a:t>Gábor szemüveges.</a:t>
            </a:r>
            <a:endParaRPr sz="4533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AA34473-7270-44D2-A2B6-C93A1165C1F8}"/>
              </a:ext>
            </a:extLst>
          </p:cNvPr>
          <p:cNvSpPr txBox="1"/>
          <p:nvPr/>
        </p:nvSpPr>
        <p:spPr>
          <a:xfrm>
            <a:off x="993577" y="892322"/>
            <a:ext cx="6087087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33" dirty="0"/>
              <a:t>Gábor a szemüveges.</a:t>
            </a:r>
          </a:p>
        </p:txBody>
      </p:sp>
      <p:sp>
        <p:nvSpPr>
          <p:cNvPr id="2" name="Jobb oldali kapcsos zárójel 1">
            <a:extLst>
              <a:ext uri="{FF2B5EF4-FFF2-40B4-BE49-F238E27FC236}">
                <a16:creationId xmlns:a16="http://schemas.microsoft.com/office/drawing/2014/main" id="{B9F12DBD-DB84-461F-81ED-9DF74E2FA41F}"/>
              </a:ext>
            </a:extLst>
          </p:cNvPr>
          <p:cNvSpPr/>
          <p:nvPr/>
        </p:nvSpPr>
        <p:spPr>
          <a:xfrm>
            <a:off x="7225553" y="899268"/>
            <a:ext cx="733623" cy="2705608"/>
          </a:xfrm>
          <a:prstGeom prst="rightBrace">
            <a:avLst>
              <a:gd name="adj1" fmla="val 8333"/>
              <a:gd name="adj2" fmla="val 48675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7C7F7F9-6055-4598-A403-75D25DC5C918}"/>
              </a:ext>
            </a:extLst>
          </p:cNvPr>
          <p:cNvSpPr txBox="1"/>
          <p:nvPr/>
        </p:nvSpPr>
        <p:spPr>
          <a:xfrm>
            <a:off x="8104065" y="1780148"/>
            <a:ext cx="322732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67" dirty="0">
                <a:solidFill>
                  <a:schemeClr val="accent1">
                    <a:lumMod val="50000"/>
                  </a:schemeClr>
                </a:solidFill>
              </a:rPr>
              <a:t>névszói állítmányú mondatok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14A21232-5102-4824-8672-579E950F3C4D}"/>
              </a:ext>
            </a:extLst>
          </p:cNvPr>
          <p:cNvCxnSpPr>
            <a:cxnSpLocks/>
          </p:cNvCxnSpPr>
          <p:nvPr/>
        </p:nvCxnSpPr>
        <p:spPr>
          <a:xfrm>
            <a:off x="7959175" y="4764529"/>
            <a:ext cx="736589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C42E1AD6-613D-425C-ADA6-5A82DE79F756}"/>
              </a:ext>
            </a:extLst>
          </p:cNvPr>
          <p:cNvSpPr txBox="1"/>
          <p:nvPr/>
        </p:nvSpPr>
        <p:spPr>
          <a:xfrm>
            <a:off x="8910918" y="4453969"/>
            <a:ext cx="242047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67" dirty="0">
                <a:solidFill>
                  <a:schemeClr val="accent1">
                    <a:lumMod val="50000"/>
                  </a:schemeClr>
                </a:solidFill>
              </a:rPr>
              <a:t>igei állítmányú mondat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4" grpId="0"/>
      <p:bldP spid="2" grpId="0" animBg="1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D0485CE-9FAE-403D-BF71-0E7F4B254916}"/>
              </a:ext>
            </a:extLst>
          </p:cNvPr>
          <p:cNvSpPr txBox="1"/>
          <p:nvPr/>
        </p:nvSpPr>
        <p:spPr>
          <a:xfrm>
            <a:off x="896816" y="1178168"/>
            <a:ext cx="108497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Írj az előzőekben látott mondattípusok mindegyikére egy-egy példát a másik két szereplő valamelyikével!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Gábor a szemüveges.  			_______________________________________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Gábor szemüveges. 			_______________________________________</a:t>
            </a:r>
          </a:p>
          <a:p>
            <a:r>
              <a:rPr lang="hu-H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Gábor szemüveget visel.		_______________________________________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09E2B74-0D0A-48FD-A904-AA93A61AF32C}"/>
              </a:ext>
            </a:extLst>
          </p:cNvPr>
          <p:cNvSpPr txBox="1"/>
          <p:nvPr/>
        </p:nvSpPr>
        <p:spPr>
          <a:xfrm>
            <a:off x="545124" y="552747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8BAAE5-C9D0-4641-84D6-B1ABB99C4D3B}"/>
              </a:ext>
            </a:extLst>
          </p:cNvPr>
          <p:cNvSpPr txBox="1"/>
          <p:nvPr/>
        </p:nvSpPr>
        <p:spPr>
          <a:xfrm>
            <a:off x="896816" y="3612276"/>
            <a:ext cx="50962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lehetséges megoldás: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új fiú a hosszú hajú.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új fiú hosszú hajú.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új fiúnak hosszú haja van.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F3C9A83-5C54-4956-8AF7-C1560C6B4E5B}"/>
              </a:ext>
            </a:extLst>
          </p:cNvPr>
          <p:cNvSpPr txBox="1"/>
          <p:nvPr/>
        </p:nvSpPr>
        <p:spPr>
          <a:xfrm>
            <a:off x="2756618" y="5181936"/>
            <a:ext cx="85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birtoklásmondat: </a:t>
            </a:r>
            <a:r>
              <a:rPr lang="hu-H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valakinek/valaminek VAN valakije/valamije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6E36971-A04F-4224-829A-DA8478150B93}"/>
              </a:ext>
            </a:extLst>
          </p:cNvPr>
          <p:cNvSpPr txBox="1"/>
          <p:nvPr/>
        </p:nvSpPr>
        <p:spPr>
          <a:xfrm>
            <a:off x="1480309" y="5679832"/>
            <a:ext cx="4512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Pl. Gábornak van egy márkás zakója.</a:t>
            </a:r>
          </a:p>
        </p:txBody>
      </p:sp>
    </p:spTree>
    <p:extLst>
      <p:ext uri="{BB962C8B-B14F-4D97-AF65-F5344CB8AC3E}">
        <p14:creationId xmlns:p14="http://schemas.microsoft.com/office/powerpoint/2010/main" val="32301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63173267-F382-44BF-A247-FADE271BAA0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331246" y="1406770"/>
            <a:ext cx="2504211" cy="3341078"/>
          </a:xfrm>
          <a:prstGeom prst="rect">
            <a:avLst/>
          </a:prstGeom>
          <a:ln/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0D50AAAE-A91C-4DE9-B4A8-15DE2061EAD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096000" y="1406769"/>
            <a:ext cx="4577862" cy="3446585"/>
          </a:xfrm>
          <a:prstGeom prst="rect">
            <a:avLst/>
          </a:prstGeom>
          <a:ln/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BE005F5-52CF-45F0-B2B3-6D801CA83C00}"/>
              </a:ext>
            </a:extLst>
          </p:cNvPr>
          <p:cNvSpPr txBox="1"/>
          <p:nvPr/>
        </p:nvSpPr>
        <p:spPr>
          <a:xfrm>
            <a:off x="6096000" y="61474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 a márkás zakó a Gáboré.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8357986-E545-44B6-801D-EE0126C23650}"/>
              </a:ext>
            </a:extLst>
          </p:cNvPr>
          <p:cNvSpPr txBox="1"/>
          <p:nvPr/>
        </p:nvSpPr>
        <p:spPr>
          <a:xfrm>
            <a:off x="738776" y="61474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04FFA8-19EB-4615-A6C2-F796475D28E4}"/>
              </a:ext>
            </a:extLst>
          </p:cNvPr>
          <p:cNvSpPr txBox="1"/>
          <p:nvPr/>
        </p:nvSpPr>
        <p:spPr>
          <a:xfrm>
            <a:off x="2250831" y="614022"/>
            <a:ext cx="272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szemüveges.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9ACFB6F-83B0-491B-9732-CD12C6B99396}"/>
              </a:ext>
            </a:extLst>
          </p:cNvPr>
          <p:cNvSpPr txBox="1"/>
          <p:nvPr/>
        </p:nvSpPr>
        <p:spPr>
          <a:xfrm>
            <a:off x="1881554" y="5196818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azonosítás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FEC9CD7-6C86-4262-8410-9B07C4CA542A}"/>
              </a:ext>
            </a:extLst>
          </p:cNvPr>
          <p:cNvSpPr txBox="1"/>
          <p:nvPr/>
        </p:nvSpPr>
        <p:spPr>
          <a:xfrm>
            <a:off x="7453743" y="5189621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tulajdonítás</a:t>
            </a:r>
          </a:p>
        </p:txBody>
      </p:sp>
    </p:spTree>
    <p:extLst>
      <p:ext uri="{BB962C8B-B14F-4D97-AF65-F5344CB8AC3E}">
        <p14:creationId xmlns:p14="http://schemas.microsoft.com/office/powerpoint/2010/main" val="6020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63173267-F382-44BF-A247-FADE271BAA0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331246" y="1406770"/>
            <a:ext cx="2504211" cy="3341078"/>
          </a:xfrm>
          <a:prstGeom prst="rect">
            <a:avLst/>
          </a:prstGeom>
          <a:ln/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0D50AAAE-A91C-4DE9-B4A8-15DE2061EAD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096000" y="1406769"/>
            <a:ext cx="4577862" cy="3446585"/>
          </a:xfrm>
          <a:prstGeom prst="rect">
            <a:avLst/>
          </a:prstGeom>
          <a:ln/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BE005F5-52CF-45F0-B2B3-6D801CA83C00}"/>
              </a:ext>
            </a:extLst>
          </p:cNvPr>
          <p:cNvSpPr txBox="1"/>
          <p:nvPr/>
        </p:nvSpPr>
        <p:spPr>
          <a:xfrm>
            <a:off x="6096000" y="614742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 a márkás zakó a Gáboré.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8357986-E545-44B6-801D-EE0126C23650}"/>
              </a:ext>
            </a:extLst>
          </p:cNvPr>
          <p:cNvSpPr txBox="1"/>
          <p:nvPr/>
        </p:nvSpPr>
        <p:spPr>
          <a:xfrm>
            <a:off x="738776" y="61474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04FFA8-19EB-4615-A6C2-F796475D28E4}"/>
              </a:ext>
            </a:extLst>
          </p:cNvPr>
          <p:cNvSpPr txBox="1"/>
          <p:nvPr/>
        </p:nvSpPr>
        <p:spPr>
          <a:xfrm>
            <a:off x="2250831" y="614742"/>
            <a:ext cx="279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szemüveges.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9ACFB6F-83B0-491B-9732-CD12C6B99396}"/>
              </a:ext>
            </a:extLst>
          </p:cNvPr>
          <p:cNvSpPr txBox="1"/>
          <p:nvPr/>
        </p:nvSpPr>
        <p:spPr>
          <a:xfrm>
            <a:off x="1881554" y="5196818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azonosítás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FEC9CD7-6C86-4262-8410-9B07C4CA542A}"/>
              </a:ext>
            </a:extLst>
          </p:cNvPr>
          <p:cNvSpPr txBox="1"/>
          <p:nvPr/>
        </p:nvSpPr>
        <p:spPr>
          <a:xfrm>
            <a:off x="7447020" y="5174851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tulajdonítás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0D8808A-66EB-4601-934C-770392D609DA}"/>
              </a:ext>
            </a:extLst>
          </p:cNvPr>
          <p:cNvSpPr txBox="1"/>
          <p:nvPr/>
        </p:nvSpPr>
        <p:spPr>
          <a:xfrm>
            <a:off x="5495358" y="1481426"/>
            <a:ext cx="577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 a márkás zakó a Gábor  zakója.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CD6CF6FA-D4A7-49B1-A2BD-7C490E23AD0F}"/>
              </a:ext>
            </a:extLst>
          </p:cNvPr>
          <p:cNvCxnSpPr/>
          <p:nvPr/>
        </p:nvCxnSpPr>
        <p:spPr>
          <a:xfrm>
            <a:off x="10014567" y="1773908"/>
            <a:ext cx="9884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D2C16B5-04F8-4A44-B8AA-E15E60F079D8}"/>
              </a:ext>
            </a:extLst>
          </p:cNvPr>
          <p:cNvSpPr txBox="1"/>
          <p:nvPr/>
        </p:nvSpPr>
        <p:spPr>
          <a:xfrm rot="10800000" flipH="1" flipV="1">
            <a:off x="10010157" y="1512298"/>
            <a:ext cx="14597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D157D7B-12A8-48F9-8CEC-A293BEA57F57}"/>
              </a:ext>
            </a:extLst>
          </p:cNvPr>
          <p:cNvSpPr txBox="1"/>
          <p:nvPr/>
        </p:nvSpPr>
        <p:spPr>
          <a:xfrm>
            <a:off x="5792531" y="2472713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u-H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zakója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9697979E-0340-4EE2-B76E-41F1119823D0}"/>
              </a:ext>
            </a:extLst>
          </p:cNvPr>
          <p:cNvCxnSpPr>
            <a:cxnSpLocks/>
          </p:cNvCxnSpPr>
          <p:nvPr/>
        </p:nvCxnSpPr>
        <p:spPr>
          <a:xfrm>
            <a:off x="9054627" y="2772739"/>
            <a:ext cx="513632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C0897A6-A5D6-44D5-95F0-2A4BC14B1981}"/>
              </a:ext>
            </a:extLst>
          </p:cNvPr>
          <p:cNvSpPr txBox="1"/>
          <p:nvPr/>
        </p:nvSpPr>
        <p:spPr>
          <a:xfrm>
            <a:off x="9769823" y="2493988"/>
            <a:ext cx="183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  <a:r>
              <a:rPr lang="hu-H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3AEE933-7C45-4074-8B34-F52A561AB15F}"/>
              </a:ext>
            </a:extLst>
          </p:cNvPr>
          <p:cNvSpPr txBox="1"/>
          <p:nvPr/>
        </p:nvSpPr>
        <p:spPr>
          <a:xfrm>
            <a:off x="6095999" y="3017208"/>
            <a:ext cx="307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birtokos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birtok</a:t>
            </a:r>
          </a:p>
        </p:txBody>
      </p:sp>
      <p:sp>
        <p:nvSpPr>
          <p:cNvPr id="16" name="Jobb oldali kapcsos zárójel 15">
            <a:extLst>
              <a:ext uri="{FF2B5EF4-FFF2-40B4-BE49-F238E27FC236}">
                <a16:creationId xmlns:a16="http://schemas.microsoft.com/office/drawing/2014/main" id="{99092FAC-F6AC-41C0-BBC6-65C115D8E4F3}"/>
              </a:ext>
            </a:extLst>
          </p:cNvPr>
          <p:cNvSpPr/>
          <p:nvPr/>
        </p:nvSpPr>
        <p:spPr>
          <a:xfrm rot="5400000">
            <a:off x="7255603" y="2184610"/>
            <a:ext cx="164703" cy="3084552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CDD82E6-F7BE-4193-AEA6-B4D48BBD2256}"/>
              </a:ext>
            </a:extLst>
          </p:cNvPr>
          <p:cNvSpPr txBox="1"/>
          <p:nvPr/>
        </p:nvSpPr>
        <p:spPr>
          <a:xfrm>
            <a:off x="5829231" y="4018111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birtokos szerkezet</a:t>
            </a: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07A8919C-2595-4545-99D1-4141C8F76627}"/>
              </a:ext>
            </a:extLst>
          </p:cNvPr>
          <p:cNvSpPr/>
          <p:nvPr/>
        </p:nvSpPr>
        <p:spPr>
          <a:xfrm>
            <a:off x="9709151" y="1489652"/>
            <a:ext cx="1432982" cy="5232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é.</a:t>
            </a:r>
          </a:p>
        </p:txBody>
      </p:sp>
    </p:spTree>
    <p:extLst>
      <p:ext uri="{BB962C8B-B14F-4D97-AF65-F5344CB8AC3E}">
        <p14:creationId xmlns:p14="http://schemas.microsoft.com/office/powerpoint/2010/main" val="19093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5.55112E-17 L -0.4454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118 L -0.45989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1"/>
      <p:bldP spid="7" grpId="1"/>
      <p:bldP spid="8" grpId="0"/>
      <p:bldP spid="9" grpId="0"/>
      <p:bldP spid="11" grpId="0" animBg="1"/>
      <p:bldP spid="12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4B1088A-AD3F-4732-AA1F-AEA021C681D0}"/>
              </a:ext>
            </a:extLst>
          </p:cNvPr>
          <p:cNvSpPr txBox="1"/>
          <p:nvPr/>
        </p:nvSpPr>
        <p:spPr>
          <a:xfrm>
            <a:off x="2613917" y="74689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zakója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0668CF57-2B6B-4A52-BEF5-DE90550B2C34}"/>
              </a:ext>
            </a:extLst>
          </p:cNvPr>
          <p:cNvCxnSpPr>
            <a:cxnSpLocks/>
          </p:cNvCxnSpPr>
          <p:nvPr/>
        </p:nvCxnSpPr>
        <p:spPr>
          <a:xfrm>
            <a:off x="5850700" y="1012256"/>
            <a:ext cx="791283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552A3AB4-159B-4E56-9A6C-03285F804DEC}"/>
              </a:ext>
            </a:extLst>
          </p:cNvPr>
          <p:cNvSpPr txBox="1"/>
          <p:nvPr/>
        </p:nvSpPr>
        <p:spPr>
          <a:xfrm>
            <a:off x="6993438" y="746891"/>
            <a:ext cx="161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Gábor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F63BAAD-035E-4FA9-B24D-26CBCBF9DB85}"/>
              </a:ext>
            </a:extLst>
          </p:cNvPr>
          <p:cNvSpPr txBox="1"/>
          <p:nvPr/>
        </p:nvSpPr>
        <p:spPr>
          <a:xfrm>
            <a:off x="2613917" y="1246443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birtokos itt főnév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FF4911B-31AE-4E8F-9E89-1E21EAC4AA71}"/>
              </a:ext>
            </a:extLst>
          </p:cNvPr>
          <p:cNvSpPr txBox="1"/>
          <p:nvPr/>
        </p:nvSpPr>
        <p:spPr>
          <a:xfrm>
            <a:off x="2619054" y="1625347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hu-H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zakója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85805B9D-CB7E-4374-9044-1F6A719E7BD7}"/>
              </a:ext>
            </a:extLst>
          </p:cNvPr>
          <p:cNvCxnSpPr>
            <a:cxnSpLocks/>
          </p:cNvCxnSpPr>
          <p:nvPr/>
        </p:nvCxnSpPr>
        <p:spPr>
          <a:xfrm>
            <a:off x="5850700" y="1863365"/>
            <a:ext cx="765419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FD583F3-381C-48FB-B28B-33C9D18BFC52}"/>
              </a:ext>
            </a:extLst>
          </p:cNvPr>
          <p:cNvSpPr txBox="1"/>
          <p:nvPr/>
        </p:nvSpPr>
        <p:spPr>
          <a:xfrm>
            <a:off x="6993438" y="161031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övé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7921963-E1DF-4E92-A86E-69A5802F8654}"/>
              </a:ext>
            </a:extLst>
          </p:cNvPr>
          <p:cNvSpPr txBox="1"/>
          <p:nvPr/>
        </p:nvSpPr>
        <p:spPr>
          <a:xfrm>
            <a:off x="2613917" y="2122254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birtokos itt személyes névmás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B1F1F96-9BFF-415C-9259-726A92E39C45}"/>
              </a:ext>
            </a:extLst>
          </p:cNvPr>
          <p:cNvSpPr txBox="1"/>
          <p:nvPr/>
        </p:nvSpPr>
        <p:spPr>
          <a:xfrm>
            <a:off x="2860137" y="2724149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én 			→		 enyém  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7DC6753-AE06-4CF7-9252-7DA5D9B02065}"/>
              </a:ext>
            </a:extLst>
          </p:cNvPr>
          <p:cNvSpPr txBox="1"/>
          <p:nvPr/>
        </p:nvSpPr>
        <p:spPr>
          <a:xfrm>
            <a:off x="2860138" y="3185814"/>
            <a:ext cx="647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			→		 tiéd/tied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0639A65-F473-481A-A312-60D7C8E8C496}"/>
              </a:ext>
            </a:extLst>
          </p:cNvPr>
          <p:cNvSpPr txBox="1"/>
          <p:nvPr/>
        </p:nvSpPr>
        <p:spPr>
          <a:xfrm>
            <a:off x="2847689" y="3586168"/>
            <a:ext cx="624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ő 			→ 		 övé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D6C356C-B84D-4623-819A-DD7ADE152E82}"/>
              </a:ext>
            </a:extLst>
          </p:cNvPr>
          <p:cNvSpPr txBox="1"/>
          <p:nvPr/>
        </p:nvSpPr>
        <p:spPr>
          <a:xfrm>
            <a:off x="2860137" y="4029530"/>
            <a:ext cx="661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			→ 		 miénk/mienk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A39F80D6-47E5-4700-A732-A46B56124E03}"/>
              </a:ext>
            </a:extLst>
          </p:cNvPr>
          <p:cNvSpPr txBox="1"/>
          <p:nvPr/>
        </p:nvSpPr>
        <p:spPr>
          <a:xfrm>
            <a:off x="2860137" y="4470574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ti 			→		 tiétek/tietek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28AA7849-57E3-4BD9-9496-565ADAF8E45C}"/>
              </a:ext>
            </a:extLst>
          </p:cNvPr>
          <p:cNvSpPr txBox="1"/>
          <p:nvPr/>
        </p:nvSpPr>
        <p:spPr>
          <a:xfrm>
            <a:off x="2847689" y="4897706"/>
            <a:ext cx="553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ők 			→ 		 övék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7C9C5961-2493-4841-9929-B988DB54489E}"/>
              </a:ext>
            </a:extLst>
          </p:cNvPr>
          <p:cNvSpPr txBox="1"/>
          <p:nvPr/>
        </p:nvSpPr>
        <p:spPr>
          <a:xfrm>
            <a:off x="2072102" y="5535049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 névmás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9DF20387-062D-46B2-8F28-099C0AF5CD14}"/>
              </a:ext>
            </a:extLst>
          </p:cNvPr>
          <p:cNvSpPr txBox="1"/>
          <p:nvPr/>
        </p:nvSpPr>
        <p:spPr>
          <a:xfrm>
            <a:off x="6963824" y="5535048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birtokos névmás</a:t>
            </a:r>
          </a:p>
        </p:txBody>
      </p:sp>
    </p:spTree>
    <p:extLst>
      <p:ext uri="{BB962C8B-B14F-4D97-AF65-F5344CB8AC3E}">
        <p14:creationId xmlns:p14="http://schemas.microsoft.com/office/powerpoint/2010/main" val="23183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C5D82F3-DAC2-44A1-953E-A819E64CA0A3}"/>
              </a:ext>
            </a:extLst>
          </p:cNvPr>
          <p:cNvSpPr txBox="1"/>
          <p:nvPr/>
        </p:nvSpPr>
        <p:spPr>
          <a:xfrm>
            <a:off x="1460867" y="2551452"/>
            <a:ext cx="9821009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Figyeljétek meg, hogy a környezetetekben és az általatok fogyasztott médiában milyen hangalakban használják ezeket a birtokos névmásokat! Írjátok össze a hallott alakváltozatokat, és azt, hogy melyiket ki mondta! Mitől függhet, hogy ki melyik alakot használja?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18A906-8A04-4C22-8508-EF8B80AC4D96}"/>
              </a:ext>
            </a:extLst>
          </p:cNvPr>
          <p:cNvSpPr txBox="1"/>
          <p:nvPr/>
        </p:nvSpPr>
        <p:spPr>
          <a:xfrm>
            <a:off x="879231" y="1230923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</a:p>
        </p:txBody>
      </p:sp>
    </p:spTree>
    <p:extLst>
      <p:ext uri="{BB962C8B-B14F-4D97-AF65-F5344CB8AC3E}">
        <p14:creationId xmlns:p14="http://schemas.microsoft.com/office/powerpoint/2010/main" val="13013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EA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415600" y="2867799"/>
            <a:ext cx="11360800" cy="168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hu-HU"/>
              <a:t>A nyelvi megformálás lehetőségei az egyszerű mondatban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5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1">
            <a:extLst>
              <a:ext uri="{FF2B5EF4-FFF2-40B4-BE49-F238E27FC236}">
                <a16:creationId xmlns:a16="http://schemas.microsoft.com/office/drawing/2014/main" id="{FE9FE1BB-9523-4C44-8C47-C9AA0B1FF192}"/>
              </a:ext>
            </a:extLst>
          </p:cNvPr>
          <p:cNvSpPr txBox="1"/>
          <p:nvPr/>
        </p:nvSpPr>
        <p:spPr>
          <a:xfrm>
            <a:off x="594256" y="413610"/>
            <a:ext cx="10941252" cy="595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Könyvészet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Kádár Edit (szerk.): Feladatbank anyanyelvi tanórák tervezéséhez az V-VIII. osztályban. I. kötet, Ábel Kiadó, Kolozsvár, 2017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Kádár Edit (szerk.): Feladatbank anyanyelvi tanórák tervezéséhez az V-VIII. osztályban. II. kötet, Ábel Kiadó, Kolozsvár,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Bartalis Boróka –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Köllő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Zsófia – Orbán Zsuzsa-Lilla – Szőcs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Hedviga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Tamás Adél: Magyar nyelv és irodalom </a:t>
            </a:r>
            <a:r>
              <a:rPr lang="hu-HU" sz="1600" dirty="0"/>
              <a:t>(anyanyelv)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V. osztály.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Kreativ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Kiadó, Marosvásárhely, 2017</a:t>
            </a: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Bartalis Boróka –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Köllő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Zsófia – Orosz Annabella – Pataki Enikő – Szőcs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Hedviga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Tamás Adél: Magyar nyelv és irodalom. Tankönyv a VI. osztály számára. Editura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Didactică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Pedagogică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S.A., Bukarest, 2018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Tamás Adél – Bartalis Boróka – Kádár Edit: Magyar nyelv és irodalom. Tankönyv a VII. osztály számára. Erdélyi Múzeum-Egyesület, Kolozsvár, 2020 (</a:t>
            </a:r>
            <a:r>
              <a:rPr lang="hu-HU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http://hunlang.lett.ubbcluj.ro/data/tankonyv/Magyar_nyelv_es_irodalom_VIIosztaly_web.pdf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Fotók forrásjegyzéke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hu-HU" sz="16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https://www.fluentu.com/blog/english/wp-content/uploads/sites/4/2020/06/how-to-introduce-yourself-in-english-6.jpg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hu-HU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6. </a:t>
            </a:r>
            <a:r>
              <a:rPr lang="hu-HU" sz="1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slide</a:t>
            </a:r>
            <a:r>
              <a:rPr lang="hu-HU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- </a:t>
            </a:r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https://images.crazygames.com/trollfacequest.png?auto=format,compress&amp;q=75&amp;cs=strip&amp;ch=DPR&amp;w=1200&amp;h=630&amp;fit=crop</a:t>
            </a:r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hu-HU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https://www.ecocleanmk.co.uk/news/benefits-of-dry-cleaning-suits</a:t>
            </a:r>
            <a:r>
              <a:rPr lang="hu-H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97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6;p20">
            <a:extLst>
              <a:ext uri="{FF2B5EF4-FFF2-40B4-BE49-F238E27FC236}">
                <a16:creationId xmlns:a16="http://schemas.microsoft.com/office/drawing/2014/main" id="{861E5C92-E9CF-49E8-AE43-F742509442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275" y="1468481"/>
            <a:ext cx="5295225" cy="3738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8;p15">
            <a:extLst>
              <a:ext uri="{FF2B5EF4-FFF2-40B4-BE49-F238E27FC236}">
                <a16:creationId xmlns:a16="http://schemas.microsoft.com/office/drawing/2014/main" id="{72BF842E-868E-4A11-9C9E-74A08CA48664}"/>
              </a:ext>
            </a:extLst>
          </p:cNvPr>
          <p:cNvSpPr txBox="1"/>
          <p:nvPr/>
        </p:nvSpPr>
        <p:spPr>
          <a:xfrm>
            <a:off x="6007099" y="1096125"/>
            <a:ext cx="5943601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 fiatal nő bemutat egy öltönyös, kék inges férfit egy szemüveges, öltönyös férfinak.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E17EDB64-F555-4688-AF1D-EE113F16CEF2}"/>
              </a:ext>
            </a:extLst>
          </p:cNvPr>
          <p:cNvSpPr txBox="1"/>
          <p:nvPr/>
        </p:nvSpPr>
        <p:spPr>
          <a:xfrm>
            <a:off x="5980375" y="2845174"/>
            <a:ext cx="6211625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 kiscsaj bemutatja az új csávót az egyik céges főmuftinak az előtérben.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198526DF-1827-4315-9665-807C522D23DF}"/>
              </a:ext>
            </a:extLst>
          </p:cNvPr>
          <p:cNvSpPr txBox="1"/>
          <p:nvPr/>
        </p:nvSpPr>
        <p:spPr>
          <a:xfrm>
            <a:off x="6007099" y="4594223"/>
            <a:ext cx="5829301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Rita bemutatja a férjét a főnökének a céges buli előtt.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6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15">
            <a:extLst>
              <a:ext uri="{FF2B5EF4-FFF2-40B4-BE49-F238E27FC236}">
                <a16:creationId xmlns:a16="http://schemas.microsoft.com/office/drawing/2014/main" id="{651327A4-EEA2-4E88-AFF5-4040BDBFE96B}"/>
              </a:ext>
            </a:extLst>
          </p:cNvPr>
          <p:cNvSpPr txBox="1"/>
          <p:nvPr/>
        </p:nvSpPr>
        <p:spPr>
          <a:xfrm>
            <a:off x="762001" y="715125"/>
            <a:ext cx="10972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 fiatal nő bemutat egy öltönyös, kék inges férfit  egy szemüveges, öltönyös férfinak.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9;p15">
            <a:extLst>
              <a:ext uri="{FF2B5EF4-FFF2-40B4-BE49-F238E27FC236}">
                <a16:creationId xmlns:a16="http://schemas.microsoft.com/office/drawing/2014/main" id="{C085200C-FF34-4331-B1A8-3F8B73126A6C}"/>
              </a:ext>
            </a:extLst>
          </p:cNvPr>
          <p:cNvSpPr txBox="1"/>
          <p:nvPr/>
        </p:nvSpPr>
        <p:spPr>
          <a:xfrm>
            <a:off x="762000" y="1598312"/>
            <a:ext cx="10426699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 kiscsaj bemutatja az új csávót   az egyik céges főmuftinak  az előtérben.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;p15">
            <a:extLst>
              <a:ext uri="{FF2B5EF4-FFF2-40B4-BE49-F238E27FC236}">
                <a16:creationId xmlns:a16="http://schemas.microsoft.com/office/drawing/2014/main" id="{8C3508E5-3770-491D-9FD2-D68FA975B664}"/>
              </a:ext>
            </a:extLst>
          </p:cNvPr>
          <p:cNvSpPr txBox="1"/>
          <p:nvPr/>
        </p:nvSpPr>
        <p:spPr>
          <a:xfrm>
            <a:off x="762000" y="2489956"/>
            <a:ext cx="9359899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Rita bemutatja a férjét a főnökének a céges buli előtt.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B31CB5F8-3B3D-4D19-91F5-D141762A7782}"/>
              </a:ext>
            </a:extLst>
          </p:cNvPr>
          <p:cNvSpPr/>
          <p:nvPr/>
        </p:nvSpPr>
        <p:spPr>
          <a:xfrm>
            <a:off x="762001" y="2553774"/>
            <a:ext cx="556846" cy="429794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9D7C32F5-E1C2-4A67-BDBC-43AB1CC517F9}"/>
              </a:ext>
            </a:extLst>
          </p:cNvPr>
          <p:cNvSpPr/>
          <p:nvPr/>
        </p:nvSpPr>
        <p:spPr>
          <a:xfrm>
            <a:off x="1498600" y="1687146"/>
            <a:ext cx="1100667" cy="466018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94543DB2-C5D0-4D87-AD4A-C2472D32C5A8}"/>
              </a:ext>
            </a:extLst>
          </p:cNvPr>
          <p:cNvSpPr/>
          <p:nvPr/>
        </p:nvSpPr>
        <p:spPr>
          <a:xfrm>
            <a:off x="9021232" y="1701623"/>
            <a:ext cx="1100667" cy="466018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827B9559-972C-4590-ADB2-128DF75E0B96}"/>
              </a:ext>
            </a:extLst>
          </p:cNvPr>
          <p:cNvSpPr/>
          <p:nvPr/>
        </p:nvSpPr>
        <p:spPr>
          <a:xfrm>
            <a:off x="762000" y="715126"/>
            <a:ext cx="1676399" cy="487141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3F160103-000E-41B5-AB08-144DD8B569F9}"/>
              </a:ext>
            </a:extLst>
          </p:cNvPr>
          <p:cNvSpPr/>
          <p:nvPr/>
        </p:nvSpPr>
        <p:spPr>
          <a:xfrm>
            <a:off x="4023783" y="1700085"/>
            <a:ext cx="1354667" cy="466018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4AA19EC3-2C7D-476B-88B8-9826550202C4}"/>
              </a:ext>
            </a:extLst>
          </p:cNvPr>
          <p:cNvSpPr/>
          <p:nvPr/>
        </p:nvSpPr>
        <p:spPr>
          <a:xfrm>
            <a:off x="5244193" y="2518712"/>
            <a:ext cx="1524000" cy="482600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BA8057F7-8331-4FFF-9112-ADE9D07CEAB2}"/>
              </a:ext>
            </a:extLst>
          </p:cNvPr>
          <p:cNvSpPr/>
          <p:nvPr/>
        </p:nvSpPr>
        <p:spPr>
          <a:xfrm>
            <a:off x="3539065" y="715125"/>
            <a:ext cx="3424443" cy="480629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19CE7CF2-994D-47E5-89AB-72AF97AA4482}"/>
              </a:ext>
            </a:extLst>
          </p:cNvPr>
          <p:cNvSpPr/>
          <p:nvPr/>
        </p:nvSpPr>
        <p:spPr>
          <a:xfrm>
            <a:off x="7230533" y="708619"/>
            <a:ext cx="3826934" cy="487140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0F1A4777-5DE6-4D24-B250-E11E199B40F6}"/>
              </a:ext>
            </a:extLst>
          </p:cNvPr>
          <p:cNvSpPr/>
          <p:nvPr/>
        </p:nvSpPr>
        <p:spPr>
          <a:xfrm>
            <a:off x="5689599" y="1669120"/>
            <a:ext cx="2762251" cy="466018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C936EF1-AAF6-43CF-BF48-E2842C01D883}"/>
              </a:ext>
            </a:extLst>
          </p:cNvPr>
          <p:cNvSpPr txBox="1"/>
          <p:nvPr/>
        </p:nvSpPr>
        <p:spPr>
          <a:xfrm>
            <a:off x="1107810" y="3734188"/>
            <a:ext cx="486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egyelemű tulajdonnév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F72506B5-3960-4E5A-AECB-3541D87AFC5A}"/>
              </a:ext>
            </a:extLst>
          </p:cNvPr>
          <p:cNvSpPr txBox="1"/>
          <p:nvPr/>
        </p:nvSpPr>
        <p:spPr>
          <a:xfrm>
            <a:off x="480563" y="3222791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Főnévi szerkezetek: 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C60B6D0-9717-408E-ACE2-F3CE464220E1}"/>
              </a:ext>
            </a:extLst>
          </p:cNvPr>
          <p:cNvSpPr txBox="1"/>
          <p:nvPr/>
        </p:nvSpPr>
        <p:spPr>
          <a:xfrm>
            <a:off x="2619455" y="4202312"/>
            <a:ext cx="464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névelő + főnév: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kiscsaj, az előtér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0DF429C-0EFA-4429-9650-E452BAF8DBC6}"/>
              </a:ext>
            </a:extLst>
          </p:cNvPr>
          <p:cNvSpPr txBox="1"/>
          <p:nvPr/>
        </p:nvSpPr>
        <p:spPr>
          <a:xfrm>
            <a:off x="2634136" y="4758399"/>
            <a:ext cx="874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névelő + egy módosító + főnév: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fiatal nő, az új csávó, a céges buli</a:t>
            </a:r>
          </a:p>
          <a:p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névelő + több módosító + főnév: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öltönyös, kék inges férfi</a:t>
            </a:r>
          </a:p>
          <a:p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egy szemüveges, öltönyös férfi </a:t>
            </a:r>
          </a:p>
          <a:p>
            <a:r>
              <a:rPr lang="hu-H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		                      az egyik céges főmufti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8682EEC-5060-4E18-92CC-57DE4526DD6A}"/>
              </a:ext>
            </a:extLst>
          </p:cNvPr>
          <p:cNvSpPr txBox="1"/>
          <p:nvPr/>
        </p:nvSpPr>
        <p:spPr>
          <a:xfrm>
            <a:off x="1110135" y="4184030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leírások:</a:t>
            </a:r>
            <a:endParaRPr lang="hu-H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B60106BA-3118-42C5-8A9D-9C64DB409D42}"/>
              </a:ext>
            </a:extLst>
          </p:cNvPr>
          <p:cNvSpPr/>
          <p:nvPr/>
        </p:nvSpPr>
        <p:spPr>
          <a:xfrm>
            <a:off x="2727927" y="2526368"/>
            <a:ext cx="811138" cy="482600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A639800-6F3B-4848-85DE-F68D09B2AFE4}"/>
              </a:ext>
            </a:extLst>
          </p:cNvPr>
          <p:cNvSpPr/>
          <p:nvPr/>
        </p:nvSpPr>
        <p:spPr>
          <a:xfrm>
            <a:off x="3683162" y="2553774"/>
            <a:ext cx="1060288" cy="447538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8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5">
            <a:extLst>
              <a:ext uri="{FF2B5EF4-FFF2-40B4-BE49-F238E27FC236}">
                <a16:creationId xmlns:a16="http://schemas.microsoft.com/office/drawing/2014/main" id="{FD65E413-1DEC-4C0C-ABE9-237F56C3BA66}"/>
              </a:ext>
            </a:extLst>
          </p:cNvPr>
          <p:cNvSpPr txBox="1"/>
          <p:nvPr/>
        </p:nvSpPr>
        <p:spPr>
          <a:xfrm>
            <a:off x="1757972" y="1041269"/>
            <a:ext cx="8676055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Rita bemutatja a férjét  a főnökének a céges buli előtt.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A91D64FE-397E-435B-B104-D46CBAAE1B74}"/>
              </a:ext>
            </a:extLst>
          </p:cNvPr>
          <p:cNvSpPr/>
          <p:nvPr/>
        </p:nvSpPr>
        <p:spPr>
          <a:xfrm>
            <a:off x="4255478" y="1158422"/>
            <a:ext cx="949568" cy="439615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DF4784FB-DC5B-4F2C-A6ED-D0259DA00E47}"/>
              </a:ext>
            </a:extLst>
          </p:cNvPr>
          <p:cNvSpPr/>
          <p:nvPr/>
        </p:nvSpPr>
        <p:spPr>
          <a:xfrm>
            <a:off x="5515381" y="1156076"/>
            <a:ext cx="1318847" cy="439615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B867A470-B8AC-40BD-A004-8FDCCD48EC9B}"/>
              </a:ext>
            </a:extLst>
          </p:cNvPr>
          <p:cNvCxnSpPr>
            <a:cxnSpLocks/>
          </p:cNvCxnSpPr>
          <p:nvPr/>
        </p:nvCxnSpPr>
        <p:spPr>
          <a:xfrm flipV="1">
            <a:off x="4026877" y="1660208"/>
            <a:ext cx="703385" cy="813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A6F7D8D-DAE0-4141-833D-AFE16B9990FD}"/>
              </a:ext>
            </a:extLst>
          </p:cNvPr>
          <p:cNvCxnSpPr>
            <a:cxnSpLocks/>
          </p:cNvCxnSpPr>
          <p:nvPr/>
        </p:nvCxnSpPr>
        <p:spPr>
          <a:xfrm flipV="1">
            <a:off x="4026877" y="1618690"/>
            <a:ext cx="1846385" cy="8632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91E1B9A-7B86-47B4-9684-38F6B191B791}"/>
              </a:ext>
            </a:extLst>
          </p:cNvPr>
          <p:cNvSpPr txBox="1"/>
          <p:nvPr/>
        </p:nvSpPr>
        <p:spPr>
          <a:xfrm>
            <a:off x="1915583" y="2598627"/>
            <a:ext cx="3212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valaki valamije</a:t>
            </a:r>
          </a:p>
          <a:p>
            <a:r>
              <a:rPr lang="hu-H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valakinek a valamije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D5D9FF5-FD82-4AB8-93CF-BFC9297C370A}"/>
              </a:ext>
            </a:extLst>
          </p:cNvPr>
          <p:cNvSpPr txBox="1"/>
          <p:nvPr/>
        </p:nvSpPr>
        <p:spPr>
          <a:xfrm>
            <a:off x="6834228" y="2690813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birtokos szerkezetek</a:t>
            </a:r>
          </a:p>
        </p:txBody>
      </p: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D1FEBACE-49DF-4063-96A9-5F94DFD1E14C}"/>
              </a:ext>
            </a:extLst>
          </p:cNvPr>
          <p:cNvCxnSpPr>
            <a:cxnSpLocks/>
          </p:cNvCxnSpPr>
          <p:nvPr/>
        </p:nvCxnSpPr>
        <p:spPr>
          <a:xfrm>
            <a:off x="5225818" y="2977116"/>
            <a:ext cx="14067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F5BFC93-7FE6-4D3F-AF12-BEF911F29BDB}"/>
              </a:ext>
            </a:extLst>
          </p:cNvPr>
          <p:cNvSpPr txBox="1"/>
          <p:nvPr/>
        </p:nvSpPr>
        <p:spPr>
          <a:xfrm>
            <a:off x="1820887" y="4085507"/>
            <a:ext cx="870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Rita bemutatja a Rita férjét a Rita főnökének a céges buli előtt.</a:t>
            </a:r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046EC285-9B0F-41C2-9480-D4DCC9E727B2}"/>
              </a:ext>
            </a:extLst>
          </p:cNvPr>
          <p:cNvCxnSpPr>
            <a:cxnSpLocks/>
            <a:endCxn id="24" idx="3"/>
          </p:cNvCxnSpPr>
          <p:nvPr/>
        </p:nvCxnSpPr>
        <p:spPr>
          <a:xfrm>
            <a:off x="2010276" y="4316339"/>
            <a:ext cx="851844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E5CB3F92-D0D7-415E-A975-95206E51D388}"/>
              </a:ext>
            </a:extLst>
          </p:cNvPr>
          <p:cNvSpPr txBox="1"/>
          <p:nvPr/>
        </p:nvSpPr>
        <p:spPr>
          <a:xfrm>
            <a:off x="1915583" y="5057186"/>
            <a:ext cx="8262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Rita bemutatja az ő férjét az ő főnökének a céges buli előtt.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199FA64-C917-4130-A553-1A0ACAA620CB}"/>
              </a:ext>
            </a:extLst>
          </p:cNvPr>
          <p:cNvCxnSpPr>
            <a:cxnSpLocks/>
          </p:cNvCxnSpPr>
          <p:nvPr/>
        </p:nvCxnSpPr>
        <p:spPr>
          <a:xfrm>
            <a:off x="4378569" y="5288018"/>
            <a:ext cx="3516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46CD85A3-EE4F-4756-B885-45DC4EF21B1C}"/>
              </a:ext>
            </a:extLst>
          </p:cNvPr>
          <p:cNvCxnSpPr>
            <a:cxnSpLocks/>
          </p:cNvCxnSpPr>
          <p:nvPr/>
        </p:nvCxnSpPr>
        <p:spPr>
          <a:xfrm>
            <a:off x="5779061" y="5288018"/>
            <a:ext cx="3957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6" grpId="0"/>
      <p:bldP spid="19" grpId="0"/>
      <p:bldP spid="2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5">
            <a:extLst>
              <a:ext uri="{FF2B5EF4-FFF2-40B4-BE49-F238E27FC236}">
                <a16:creationId xmlns:a16="http://schemas.microsoft.com/office/drawing/2014/main" id="{72BBBFF7-ACBC-4846-B09D-70721490FFF2}"/>
              </a:ext>
            </a:extLst>
          </p:cNvPr>
          <p:cNvSpPr txBox="1"/>
          <p:nvPr/>
        </p:nvSpPr>
        <p:spPr>
          <a:xfrm>
            <a:off x="3378200" y="753225"/>
            <a:ext cx="8445499" cy="71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 öltönyös, kék inges férfit  egy szemüveges, öltönyös férfinak.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2205A1AA-5DD7-4B57-8F9D-B3960ABAC3F2}"/>
              </a:ext>
            </a:extLst>
          </p:cNvPr>
          <p:cNvSpPr txBox="1"/>
          <p:nvPr/>
        </p:nvSpPr>
        <p:spPr>
          <a:xfrm>
            <a:off x="3788671" y="2277252"/>
            <a:ext cx="8064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új csávót  az egyik céges főmuftinak az előtérben.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0;p15">
            <a:extLst>
              <a:ext uri="{FF2B5EF4-FFF2-40B4-BE49-F238E27FC236}">
                <a16:creationId xmlns:a16="http://schemas.microsoft.com/office/drawing/2014/main" id="{CBA36359-8B55-4E0F-9304-6C0151C6C26A}"/>
              </a:ext>
            </a:extLst>
          </p:cNvPr>
          <p:cNvSpPr txBox="1"/>
          <p:nvPr/>
        </p:nvSpPr>
        <p:spPr>
          <a:xfrm>
            <a:off x="2553676" y="3159698"/>
            <a:ext cx="880045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férjét  a főnökének a céges buli előtt.</a:t>
            </a:r>
            <a:endParaRPr sz="2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F59D672-146E-41AA-8925-EAF3AE0B3749}"/>
              </a:ext>
            </a:extLst>
          </p:cNvPr>
          <p:cNvSpPr txBox="1"/>
          <p:nvPr/>
        </p:nvSpPr>
        <p:spPr>
          <a:xfrm>
            <a:off x="7095227" y="1464974"/>
            <a:ext cx="446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A kék inges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ismerős nekem valahonnan.)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E5CB71FE-D241-4EE4-B861-C84491C44879}"/>
              </a:ext>
            </a:extLst>
          </p:cNvPr>
          <p:cNvSpPr/>
          <p:nvPr/>
        </p:nvSpPr>
        <p:spPr>
          <a:xfrm>
            <a:off x="643468" y="807604"/>
            <a:ext cx="1640253" cy="373721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5D513825-DAA7-4BA9-879D-EA6CB2333BAF}"/>
              </a:ext>
            </a:extLst>
          </p:cNvPr>
          <p:cNvSpPr/>
          <p:nvPr/>
        </p:nvSpPr>
        <p:spPr>
          <a:xfrm>
            <a:off x="3468076" y="845056"/>
            <a:ext cx="3585633" cy="377006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6FAC0C7C-2F59-4BDA-8EA2-8924FA95B067}"/>
              </a:ext>
            </a:extLst>
          </p:cNvPr>
          <p:cNvSpPr/>
          <p:nvPr/>
        </p:nvSpPr>
        <p:spPr>
          <a:xfrm>
            <a:off x="7188200" y="855228"/>
            <a:ext cx="4241800" cy="377006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71623665-87CB-4B7E-9EAC-240B1FAF14FD}"/>
              </a:ext>
            </a:extLst>
          </p:cNvPr>
          <p:cNvSpPr/>
          <p:nvPr/>
        </p:nvSpPr>
        <p:spPr>
          <a:xfrm>
            <a:off x="1395697" y="2341893"/>
            <a:ext cx="1157979" cy="349490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657564C3-9414-4CC5-AED4-B3B8DF9DCD88}"/>
              </a:ext>
            </a:extLst>
          </p:cNvPr>
          <p:cNvSpPr/>
          <p:nvPr/>
        </p:nvSpPr>
        <p:spPr>
          <a:xfrm>
            <a:off x="3861776" y="2371930"/>
            <a:ext cx="1523024" cy="336790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3F583029-63C0-4DC1-AE9F-FE849AB95138}"/>
              </a:ext>
            </a:extLst>
          </p:cNvPr>
          <p:cNvSpPr/>
          <p:nvPr/>
        </p:nvSpPr>
        <p:spPr>
          <a:xfrm>
            <a:off x="5463277" y="2357487"/>
            <a:ext cx="3263900" cy="349490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7A4BEF20-032D-48CC-9457-34B35A3D97A3}"/>
              </a:ext>
            </a:extLst>
          </p:cNvPr>
          <p:cNvSpPr/>
          <p:nvPr/>
        </p:nvSpPr>
        <p:spPr>
          <a:xfrm>
            <a:off x="710225" y="3280554"/>
            <a:ext cx="601132" cy="308754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2D6B9604-1409-4A21-A585-6617873E61B8}"/>
              </a:ext>
            </a:extLst>
          </p:cNvPr>
          <p:cNvSpPr/>
          <p:nvPr/>
        </p:nvSpPr>
        <p:spPr>
          <a:xfrm>
            <a:off x="2628247" y="3253555"/>
            <a:ext cx="914400" cy="308754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AA890121-7C0A-4353-A5E0-565BF971F9F6}"/>
              </a:ext>
            </a:extLst>
          </p:cNvPr>
          <p:cNvSpPr/>
          <p:nvPr/>
        </p:nvSpPr>
        <p:spPr>
          <a:xfrm>
            <a:off x="3603376" y="3246155"/>
            <a:ext cx="1560148" cy="316154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körkörös 22">
            <a:extLst>
              <a:ext uri="{FF2B5EF4-FFF2-40B4-BE49-F238E27FC236}">
                <a16:creationId xmlns:a16="http://schemas.microsoft.com/office/drawing/2014/main" id="{38BD0F7D-92E6-4920-AFEA-CC89C7ED71F4}"/>
              </a:ext>
            </a:extLst>
          </p:cNvPr>
          <p:cNvSpPr/>
          <p:nvPr/>
        </p:nvSpPr>
        <p:spPr>
          <a:xfrm flipH="1" flipV="1">
            <a:off x="3962885" y="883858"/>
            <a:ext cx="3585633" cy="1359317"/>
          </a:xfrm>
          <a:prstGeom prst="circularArrow">
            <a:avLst>
              <a:gd name="adj1" fmla="val 0"/>
              <a:gd name="adj2" fmla="val 579236"/>
              <a:gd name="adj3" fmla="val 21371415"/>
              <a:gd name="adj4" fmla="val 11297858"/>
              <a:gd name="adj5" fmla="val 8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F31FA11-5378-4024-809A-BBABC0FCFDA4}"/>
              </a:ext>
            </a:extLst>
          </p:cNvPr>
          <p:cNvSpPr txBox="1"/>
          <p:nvPr/>
        </p:nvSpPr>
        <p:spPr>
          <a:xfrm>
            <a:off x="668083" y="4221136"/>
            <a:ext cx="4060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előzetes ismeretekkel rendelkezünk a megnevezett szereplőről?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feltételezünk a beszédtársunk tudásáról?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D379B1F5-30FF-4066-BFCC-FC9DAABB62C0}"/>
              </a:ext>
            </a:extLst>
          </p:cNvPr>
          <p:cNvCxnSpPr>
            <a:cxnSpLocks/>
          </p:cNvCxnSpPr>
          <p:nvPr/>
        </p:nvCxnSpPr>
        <p:spPr>
          <a:xfrm>
            <a:off x="4802095" y="5331212"/>
            <a:ext cx="6540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1699804-57BC-4E0F-ADB6-31C05BF7DB95}"/>
              </a:ext>
            </a:extLst>
          </p:cNvPr>
          <p:cNvSpPr txBox="1"/>
          <p:nvPr/>
        </p:nvSpPr>
        <p:spPr>
          <a:xfrm>
            <a:off x="5463277" y="4246790"/>
            <a:ext cx="2892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határozatlan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leírás egy szereplő vagy körülmény megnevezésére</a:t>
            </a:r>
          </a:p>
        </p:txBody>
      </p: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DB076A48-5228-4E4A-A7A5-6423BA5D4578}"/>
              </a:ext>
            </a:extLst>
          </p:cNvPr>
          <p:cNvCxnSpPr/>
          <p:nvPr/>
        </p:nvCxnSpPr>
        <p:spPr>
          <a:xfrm>
            <a:off x="8182054" y="5261235"/>
            <a:ext cx="54512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D0517742-5342-4110-AE5E-22C4B89E1BAE}"/>
              </a:ext>
            </a:extLst>
          </p:cNvPr>
          <p:cNvSpPr txBox="1"/>
          <p:nvPr/>
        </p:nvSpPr>
        <p:spPr>
          <a:xfrm>
            <a:off x="9082860" y="4238562"/>
            <a:ext cx="2538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tárgyi mondatrészként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következménye van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ige alakjára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737183D2-8B05-453D-8F96-3AFE5B9FDDFA}"/>
              </a:ext>
            </a:extLst>
          </p:cNvPr>
          <p:cNvSpPr txBox="1"/>
          <p:nvPr/>
        </p:nvSpPr>
        <p:spPr>
          <a:xfrm>
            <a:off x="590683" y="795100"/>
            <a:ext cx="1737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Egy fiatal nő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109D93AB-913F-4BCB-B5B2-3C9881D996E9}"/>
              </a:ext>
            </a:extLst>
          </p:cNvPr>
          <p:cNvSpPr txBox="1"/>
          <p:nvPr/>
        </p:nvSpPr>
        <p:spPr>
          <a:xfrm>
            <a:off x="2283721" y="805803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bemutat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70E08540-BA88-45D2-AE01-6CEEC1AD80C4}"/>
              </a:ext>
            </a:extLst>
          </p:cNvPr>
          <p:cNvSpPr txBox="1"/>
          <p:nvPr/>
        </p:nvSpPr>
        <p:spPr>
          <a:xfrm>
            <a:off x="661606" y="2313671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Most a kiscsaj</a:t>
            </a: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CD962262-4EBE-454C-8006-3FB2BEB74D35}"/>
              </a:ext>
            </a:extLst>
          </p:cNvPr>
          <p:cNvSpPr txBox="1"/>
          <p:nvPr/>
        </p:nvSpPr>
        <p:spPr>
          <a:xfrm>
            <a:off x="2508112" y="2325022"/>
            <a:ext cx="1425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bemutatja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8F627A4D-8655-43C9-8701-44568CC647C2}"/>
              </a:ext>
            </a:extLst>
          </p:cNvPr>
          <p:cNvSpPr txBox="1"/>
          <p:nvPr/>
        </p:nvSpPr>
        <p:spPr>
          <a:xfrm>
            <a:off x="661606" y="3213556"/>
            <a:ext cx="686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Rita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80D70839-09B0-4444-A428-D60D2EC0BBE2}"/>
              </a:ext>
            </a:extLst>
          </p:cNvPr>
          <p:cNvSpPr txBox="1"/>
          <p:nvPr/>
        </p:nvSpPr>
        <p:spPr>
          <a:xfrm>
            <a:off x="1261991" y="3203859"/>
            <a:ext cx="1425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bemutatja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A244A9D3-8D19-4679-A931-C6B10BA9A72A}"/>
              </a:ext>
            </a:extLst>
          </p:cNvPr>
          <p:cNvSpPr/>
          <p:nvPr/>
        </p:nvSpPr>
        <p:spPr>
          <a:xfrm>
            <a:off x="7260871" y="1529232"/>
            <a:ext cx="1183881" cy="284118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0F25F257-3317-4646-9796-B51B21C0B4FF}"/>
              </a:ext>
            </a:extLst>
          </p:cNvPr>
          <p:cNvSpPr/>
          <p:nvPr/>
        </p:nvSpPr>
        <p:spPr>
          <a:xfrm>
            <a:off x="8805654" y="2371930"/>
            <a:ext cx="1629264" cy="319453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B3DED1E8-4819-4595-B504-2A7C65FC4C97}"/>
              </a:ext>
            </a:extLst>
          </p:cNvPr>
          <p:cNvSpPr/>
          <p:nvPr/>
        </p:nvSpPr>
        <p:spPr>
          <a:xfrm>
            <a:off x="5266347" y="3253555"/>
            <a:ext cx="2119191" cy="335754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2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F2A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F2A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F2A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1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1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1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1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5" grpId="0"/>
      <p:bldP spid="3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4423CA3-7CFE-41D9-AA24-E18771153D25}"/>
              </a:ext>
            </a:extLst>
          </p:cNvPr>
          <p:cNvSpPr txBox="1"/>
          <p:nvPr/>
        </p:nvSpPr>
        <p:spPr>
          <a:xfrm>
            <a:off x="882650" y="1473200"/>
            <a:ext cx="10426700" cy="165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Egészítsd ki minél több különböző folytatással a párbeszéd utolsó mondatának mindkét változatát!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A: – Nem ismerek itt senkit. Megtennéd, hogy bemutatsz nekem néhány embert?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B: – </a:t>
            </a:r>
            <a:r>
              <a:rPr lang="hu-H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Persze. Várj, egy pillanatot, utána bemutatok neked …</a:t>
            </a:r>
            <a:endParaRPr lang="hu-H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B: – </a:t>
            </a:r>
            <a:r>
              <a:rPr lang="hu-H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Persze. Várj, egy pillanatot, utána bemutatom neked </a:t>
            </a:r>
            <a:r>
              <a:rPr lang="hu-H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hu-H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B700C2C-6D45-4C03-A2A5-D0EEC0FF685C}"/>
              </a:ext>
            </a:extLst>
          </p:cNvPr>
          <p:cNvSpPr txBox="1"/>
          <p:nvPr/>
        </p:nvSpPr>
        <p:spPr>
          <a:xfrm>
            <a:off x="579865" y="482600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04E5B7A-60E7-4E83-A5DB-8724F026B4AF}"/>
              </a:ext>
            </a:extLst>
          </p:cNvPr>
          <p:cNvSpPr txBox="1"/>
          <p:nvPr/>
        </p:nvSpPr>
        <p:spPr>
          <a:xfrm>
            <a:off x="1210807" y="4000500"/>
            <a:ext cx="10274052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 lehetséges megoldás: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– Nem ismerek itt senkit. Megtennéd, hogy bemutatsz nekem néhány embert?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– </a:t>
            </a:r>
            <a:r>
              <a:rPr lang="hu-H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Persze. Várj, egy pillanatot, utána bemutatok neked 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valakiket / egy pár kollegát.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Stb.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– </a:t>
            </a:r>
            <a:r>
              <a:rPr lang="hu-H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Persze. Várj, egy pillanatot, utána bemutatom neked 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Gábort / a leendő munkatársaidat. Stb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u-HU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20">
            <a:extLst>
              <a:ext uri="{FF2B5EF4-FFF2-40B4-BE49-F238E27FC236}">
                <a16:creationId xmlns:a16="http://schemas.microsoft.com/office/drawing/2014/main" id="{EB74CC7E-7DC5-452A-B005-41A32E1145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275" y="295363"/>
            <a:ext cx="4344425" cy="28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ED5B6DA-1E71-4E15-AC41-C546CA921E6C}"/>
              </a:ext>
            </a:extLst>
          </p:cNvPr>
          <p:cNvSpPr txBox="1"/>
          <p:nvPr/>
        </p:nvSpPr>
        <p:spPr>
          <a:xfrm>
            <a:off x="4968693" y="1282560"/>
            <a:ext cx="704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Ezen a képen épp bemutatom az új fiút Gábornak.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042F44AC-D1AB-436C-BE51-1B9BCDA65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73331"/>
              </p:ext>
            </p:extLst>
          </p:nvPr>
        </p:nvGraphicFramePr>
        <p:xfrm>
          <a:off x="1727201" y="3843868"/>
          <a:ext cx="8382000" cy="2187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55328864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909704038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695050392"/>
                    </a:ext>
                  </a:extLst>
                </a:gridCol>
              </a:tblGrid>
              <a:tr h="670210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i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határozó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90916"/>
                  </a:ext>
                </a:extLst>
              </a:tr>
              <a:tr h="837549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kiscsaj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új csávót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egyik céges főmuftinak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447357"/>
                  </a:ext>
                </a:extLst>
              </a:tr>
              <a:tr h="679518">
                <a:tc>
                  <a:txBody>
                    <a:bodyPr/>
                    <a:lstStyle/>
                    <a:p>
                      <a:pPr algn="ctr"/>
                      <a:endParaRPr lang="hu-H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343255"/>
                  </a:ext>
                </a:extLst>
              </a:tr>
            </a:tbl>
          </a:graphicData>
        </a:graphic>
      </p:graphicFrame>
      <p:graphicFrame>
        <p:nvGraphicFramePr>
          <p:cNvPr id="5" name="Táblázat 5">
            <a:extLst>
              <a:ext uri="{FF2B5EF4-FFF2-40B4-BE49-F238E27FC236}">
                <a16:creationId xmlns:a16="http://schemas.microsoft.com/office/drawing/2014/main" id="{AB3D6D46-E549-4213-A3ED-94B768B69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18248"/>
              </p:ext>
            </p:extLst>
          </p:nvPr>
        </p:nvGraphicFramePr>
        <p:xfrm>
          <a:off x="1727200" y="5330828"/>
          <a:ext cx="2794000" cy="70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4052901356"/>
                    </a:ext>
                  </a:extLst>
                </a:gridCol>
              </a:tblGrid>
              <a:tr h="70031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35045"/>
                  </a:ext>
                </a:extLst>
              </a:tr>
            </a:tbl>
          </a:graphicData>
        </a:graphic>
      </p:graphicFrame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0E693821-8489-494B-BD86-41C0CCDB8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43625"/>
              </p:ext>
            </p:extLst>
          </p:nvPr>
        </p:nvGraphicFramePr>
        <p:xfrm>
          <a:off x="1727200" y="5342730"/>
          <a:ext cx="2794000" cy="688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3676696501"/>
                    </a:ext>
                  </a:extLst>
                </a:gridCol>
              </a:tblGrid>
              <a:tr h="688411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88616"/>
                  </a:ext>
                </a:extLst>
              </a:tr>
            </a:tbl>
          </a:graphicData>
        </a:graphic>
      </p:graphicFrame>
      <p:graphicFrame>
        <p:nvGraphicFramePr>
          <p:cNvPr id="7" name="Táblázat 7">
            <a:extLst>
              <a:ext uri="{FF2B5EF4-FFF2-40B4-BE49-F238E27FC236}">
                <a16:creationId xmlns:a16="http://schemas.microsoft.com/office/drawing/2014/main" id="{FD6A1B4B-9DE8-4D6F-9AA2-4BBC78FAA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33469"/>
              </p:ext>
            </p:extLst>
          </p:nvPr>
        </p:nvGraphicFramePr>
        <p:xfrm>
          <a:off x="4521201" y="5346700"/>
          <a:ext cx="2794000" cy="684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257243677"/>
                    </a:ext>
                  </a:extLst>
                </a:gridCol>
              </a:tblGrid>
              <a:tr h="684444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az új fiút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35645"/>
                  </a:ext>
                </a:extLst>
              </a:tr>
            </a:tbl>
          </a:graphicData>
        </a:graphic>
      </p:graphicFrame>
      <p:graphicFrame>
        <p:nvGraphicFramePr>
          <p:cNvPr id="8" name="Táblázat 8">
            <a:extLst>
              <a:ext uri="{FF2B5EF4-FFF2-40B4-BE49-F238E27FC236}">
                <a16:creationId xmlns:a16="http://schemas.microsoft.com/office/drawing/2014/main" id="{EB2A62CB-79B3-455D-B937-11BB5854B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7084"/>
              </p:ext>
            </p:extLst>
          </p:nvPr>
        </p:nvGraphicFramePr>
        <p:xfrm>
          <a:off x="7315201" y="5346700"/>
          <a:ext cx="2794000" cy="688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795549685"/>
                    </a:ext>
                  </a:extLst>
                </a:gridCol>
              </a:tblGrid>
              <a:tr h="688414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Gábornak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60027"/>
                  </a:ext>
                </a:extLst>
              </a:tr>
            </a:tbl>
          </a:graphicData>
        </a:graphic>
      </p:graphicFrame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96209651-B652-40EA-8526-4F88ED033284}"/>
              </a:ext>
            </a:extLst>
          </p:cNvPr>
          <p:cNvSpPr/>
          <p:nvPr/>
        </p:nvSpPr>
        <p:spPr>
          <a:xfrm>
            <a:off x="8864600" y="1349004"/>
            <a:ext cx="292100" cy="328775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B03F228-3B28-4C1F-A3FC-4EE2B0C09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77561"/>
            <a:ext cx="881891" cy="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9BED23B-0F3B-426C-A0AC-932D87B21687}"/>
              </a:ext>
            </a:extLst>
          </p:cNvPr>
          <p:cNvSpPr txBox="1"/>
          <p:nvPr/>
        </p:nvSpPr>
        <p:spPr>
          <a:xfrm>
            <a:off x="2070100" y="749300"/>
            <a:ext cx="2050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magyar minta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bemutatom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bemutatod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stb.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27F890-0E67-43DB-92A2-D9AD6D1F494F}"/>
              </a:ext>
            </a:extLst>
          </p:cNvPr>
          <p:cNvSpPr txBox="1"/>
          <p:nvPr/>
        </p:nvSpPr>
        <p:spPr>
          <a:xfrm>
            <a:off x="6343301" y="749300"/>
            <a:ext cx="37785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angol minta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én bemutat (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I introduce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 bemutat (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you introduce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stb.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12BEEDB-0FA8-4C71-BBE2-4D040676A651}"/>
              </a:ext>
            </a:extLst>
          </p:cNvPr>
          <p:cNvSpPr txBox="1"/>
          <p:nvPr/>
        </p:nvSpPr>
        <p:spPr>
          <a:xfrm>
            <a:off x="1485901" y="3429000"/>
            <a:ext cx="878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személyes névmási alany kimondásának gyakori oka a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nyomatékosítás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a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szembeállítás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A89831F-A160-4408-A7C9-5FA5C85F9336}"/>
              </a:ext>
            </a:extLst>
          </p:cNvPr>
          <p:cNvSpPr txBox="1"/>
          <p:nvPr/>
        </p:nvSpPr>
        <p:spPr>
          <a:xfrm>
            <a:off x="2260600" y="4699000"/>
            <a:ext cx="8645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Például: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mutatom be az új fiút, nem Csilla.</a:t>
            </a:r>
          </a:p>
          <a:p>
            <a:r>
              <a:rPr lang="hu-H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Én bemutatom az új fiút, te meg elviszed vacsorázni.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B9167-9345-4D31-9060-9C513F128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3965" y="903650"/>
            <a:ext cx="533436" cy="356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CAA6F-479A-4D78-B411-949CD033B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91" y="844487"/>
            <a:ext cx="1236110" cy="6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CDAE048-A253-43D7-8F77-081F574618A8}"/>
              </a:ext>
            </a:extLst>
          </p:cNvPr>
          <p:cNvSpPr txBox="1"/>
          <p:nvPr/>
        </p:nvSpPr>
        <p:spPr>
          <a:xfrm>
            <a:off x="1117600" y="1079500"/>
            <a:ext cx="10210800" cy="144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Egészítsd ki az alábbi néhány mondatot az igék és főnévi csoportok lehetséges végződésével (ami lehet a végződés hiánya is)! Melyik esetekben lehetséges több megoldás is? Miért?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Szia. Örül__, hogy végre </a:t>
            </a:r>
            <a:r>
              <a:rPr lang="hu-HU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találkoz</a:t>
            </a:r>
            <a:r>
              <a:rPr lang="hu-HU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__. </a:t>
            </a:r>
            <a:r>
              <a:rPr lang="hu-HU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Ritá</a:t>
            </a:r>
            <a:r>
              <a:rPr lang="hu-HU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 hív__. Tud__, hogy a kettes irodában </a:t>
            </a:r>
            <a:r>
              <a:rPr lang="hu-HU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dolgoz</a:t>
            </a:r>
            <a:r>
              <a:rPr lang="hu-HU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 , de jobb lesz, ha még egy kicsit mesél__. Ismer__ már a nagy főnök__? Bemutat__.</a:t>
            </a:r>
            <a:endParaRPr lang="hu-H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5C3FC97-CFD7-461B-8E96-0CC478CB30C9}"/>
              </a:ext>
            </a:extLst>
          </p:cNvPr>
          <p:cNvSpPr txBox="1"/>
          <p:nvPr/>
        </p:nvSpPr>
        <p:spPr>
          <a:xfrm>
            <a:off x="711200" y="495300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A919EE0-9423-4AF2-B91D-7F27A0C073C1}"/>
              </a:ext>
            </a:extLst>
          </p:cNvPr>
          <p:cNvSpPr txBox="1"/>
          <p:nvPr/>
        </p:nvSpPr>
        <p:spPr>
          <a:xfrm>
            <a:off x="3302583" y="2716503"/>
            <a:ext cx="382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Hogyan lesz értelme a mondatnak?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0C3A32E-C8DF-4A7C-88BC-78B070A35CBE}"/>
              </a:ext>
            </a:extLst>
          </p:cNvPr>
          <p:cNvSpPr txBox="1"/>
          <p:nvPr/>
        </p:nvSpPr>
        <p:spPr>
          <a:xfrm>
            <a:off x="3302583" y="3096111"/>
            <a:ext cx="26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2.   Mi illik a kontextusba?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5ABDAA8-F839-4C2B-AA1D-B96B2D9E256A}"/>
              </a:ext>
            </a:extLst>
          </p:cNvPr>
          <p:cNvSpPr txBox="1"/>
          <p:nvPr/>
        </p:nvSpPr>
        <p:spPr>
          <a:xfrm>
            <a:off x="1342142" y="3644946"/>
            <a:ext cx="6252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Szia. Örülök, hogy végre találkozunk. Ritának hívnak.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95624FB-2B96-40E9-B7AF-AFD8848D7862}"/>
              </a:ext>
            </a:extLst>
          </p:cNvPr>
          <p:cNvSpPr txBox="1"/>
          <p:nvPr/>
        </p:nvSpPr>
        <p:spPr>
          <a:xfrm>
            <a:off x="1320404" y="4329248"/>
            <a:ext cx="100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Tudom, hogy a kettes irodában dolgozol, de jobb lesz, ha még egy kicsit mesélsz.</a:t>
            </a:r>
          </a:p>
          <a:p>
            <a:pPr marL="457200" indent="-457200">
              <a:buAutoNum type="alphaUcPeriod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Tudod, hogy a kettes irodában dolgozom, de jobb lesz, ha még egy kicsit mesélek.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E9DB7FD-0138-43BE-806B-46A6A9E9DABD}"/>
              </a:ext>
            </a:extLst>
          </p:cNvPr>
          <p:cNvSpPr txBox="1"/>
          <p:nvPr/>
        </p:nvSpPr>
        <p:spPr>
          <a:xfrm>
            <a:off x="1342142" y="5321326"/>
            <a:ext cx="5311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 már a nagy főnök? Bemutatlak.</a:t>
            </a:r>
          </a:p>
          <a:p>
            <a:pPr marL="342900" indent="-342900">
              <a:buAutoNum type="alphaUcPeriod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Ismered már a nagy főnököt? Bemutatom.</a:t>
            </a:r>
          </a:p>
        </p:txBody>
      </p:sp>
    </p:spTree>
    <p:extLst>
      <p:ext uri="{BB962C8B-B14F-4D97-AF65-F5344CB8AC3E}">
        <p14:creationId xmlns:p14="http://schemas.microsoft.com/office/powerpoint/2010/main" val="33255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1275</Words>
  <Application>Microsoft Office PowerPoint</Application>
  <PresentationFormat>Widescreen</PresentationFormat>
  <Paragraphs>163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Simple Light</vt:lpstr>
      <vt:lpstr> A nyelvi megformálás lehetőségei az egyszerű mondatban II. VIII.osztály (folytatás)  Prof. Csiki Noémi Școala Gimnazială ,,Kiss Gergely” Păsăreni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nyelvi megformálás lehetőségei az egyszerű mondatban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Noemi</dc:creator>
  <cp:lastModifiedBy>Kiss Tunde</cp:lastModifiedBy>
  <cp:revision>135</cp:revision>
  <dcterms:created xsi:type="dcterms:W3CDTF">2020-12-03T12:34:36Z</dcterms:created>
  <dcterms:modified xsi:type="dcterms:W3CDTF">2021-05-26T10:07:08Z</dcterms:modified>
</cp:coreProperties>
</file>